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revisionInfo.xml" ContentType="application/vnd.ms-powerpoint.revisioninfo+xml"/>
  <Default Extension="wdp" ContentType="image/vnd.ms-photo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3707" r:id="rId1"/>
  </p:sldMasterIdLst>
  <p:notesMasterIdLst>
    <p:notesMasterId r:id="rId47"/>
  </p:notesMasterIdLst>
  <p:handoutMasterIdLst>
    <p:handoutMasterId r:id="rId48"/>
  </p:handoutMasterIdLst>
  <p:sldIdLst>
    <p:sldId id="260" r:id="rId2"/>
    <p:sldId id="261" r:id="rId3"/>
    <p:sldId id="340" r:id="rId4"/>
    <p:sldId id="263" r:id="rId5"/>
    <p:sldId id="264" r:id="rId6"/>
    <p:sldId id="265" r:id="rId7"/>
    <p:sldId id="269" r:id="rId8"/>
    <p:sldId id="270" r:id="rId9"/>
    <p:sldId id="271" r:id="rId10"/>
    <p:sldId id="341" r:id="rId11"/>
    <p:sldId id="272" r:id="rId12"/>
    <p:sldId id="273" r:id="rId13"/>
    <p:sldId id="274" r:id="rId14"/>
    <p:sldId id="275" r:id="rId15"/>
    <p:sldId id="276" r:id="rId16"/>
    <p:sldId id="286" r:id="rId17"/>
    <p:sldId id="287" r:id="rId18"/>
    <p:sldId id="288" r:id="rId19"/>
    <p:sldId id="289" r:id="rId20"/>
    <p:sldId id="343" r:id="rId21"/>
    <p:sldId id="345" r:id="rId22"/>
    <p:sldId id="290" r:id="rId23"/>
    <p:sldId id="354" r:id="rId24"/>
    <p:sldId id="353" r:id="rId25"/>
    <p:sldId id="297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8" r:id="rId34"/>
    <p:sldId id="312" r:id="rId35"/>
    <p:sldId id="313" r:id="rId36"/>
    <p:sldId id="314" r:id="rId37"/>
    <p:sldId id="317" r:id="rId38"/>
    <p:sldId id="320" r:id="rId39"/>
    <p:sldId id="321" r:id="rId40"/>
    <p:sldId id="322" r:id="rId41"/>
    <p:sldId id="346" r:id="rId42"/>
    <p:sldId id="347" r:id="rId43"/>
    <p:sldId id="349" r:id="rId44"/>
    <p:sldId id="352" r:id="rId45"/>
    <p:sldId id="350" r:id="rId4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79" autoAdjust="0"/>
    <p:restoredTop sz="75515" autoAdjust="0"/>
  </p:normalViewPr>
  <p:slideViewPr>
    <p:cSldViewPr snapToGrid="0">
      <p:cViewPr varScale="1">
        <p:scale>
          <a:sx n="113" d="100"/>
          <a:sy n="113" d="100"/>
        </p:scale>
        <p:origin x="-122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0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9" Type="http://schemas.microsoft.com/office/2015/10/relationships/revisionInfo" Target="revisionInfo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Itemized Deductions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579C9D-20F1-4636-9D16-32454ED319AA}" type="datetimeFigureOut">
              <a:rPr lang="en-US" smtClean="0"/>
              <a:pPr/>
              <a:t>12/1/18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4D31CF-FEF7-4AB5-BA1C-43B4993264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8346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Itemized Deductions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7C2147-4990-45CD-9C9F-52E75770D514}" type="datetimeFigureOut">
              <a:rPr lang="en-US" smtClean="0"/>
              <a:pPr/>
              <a:t>12/1/18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960A80-9E5E-47E9-84AE-DF79A405FA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43336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E6C46EC-3FF9-4E07-AB84-ED1DD75F7773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 smtClean="0">
                <a:latin typeface="Calibri" pitchFamily="34" charset="0"/>
                <a:ea typeface="SimSun" pitchFamily="2" charset="-122"/>
              </a:rPr>
              <a:t>Release 2 changes:</a:t>
            </a:r>
          </a:p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 smtClean="0">
                <a:latin typeface="Calibri" pitchFamily="34" charset="0"/>
                <a:ea typeface="SimSun" pitchFamily="2" charset="-122"/>
              </a:rPr>
              <a:t>Slide #12 –</a:t>
            </a:r>
            <a:r>
              <a:rPr lang="en-US" altLang="en-US" baseline="0" dirty="0" smtClean="0">
                <a:latin typeface="Calibri" pitchFamily="34" charset="0"/>
                <a:ea typeface="SimSun" pitchFamily="2" charset="-122"/>
              </a:rPr>
              <a:t> corrected spelling of Deductible </a:t>
            </a:r>
            <a:r>
              <a:rPr lang="en-US" altLang="en-US" baseline="0" smtClean="0">
                <a:latin typeface="Calibri" pitchFamily="34" charset="0"/>
                <a:ea typeface="SimSun" pitchFamily="2" charset="-122"/>
              </a:rPr>
              <a:t>in title</a:t>
            </a:r>
            <a:endParaRPr lang="en-US" altLang="en-US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7029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302504-01E6-4104-822D-4EF9A491EC76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 smtClean="0">
                <a:latin typeface="Calibri" pitchFamily="34" charset="0"/>
                <a:ea typeface="SimSun" pitchFamily="2" charset="-122"/>
              </a:rPr>
              <a:t>Cap on deductions</a:t>
            </a:r>
            <a:r>
              <a:rPr lang="en-US" altLang="en-US" baseline="0" dirty="0" smtClean="0">
                <a:latin typeface="Calibri" pitchFamily="34" charset="0"/>
                <a:ea typeface="SimSun" pitchFamily="2" charset="-122"/>
              </a:rPr>
              <a:t> is new for 2018</a:t>
            </a: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1577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14FB240-23D8-4A5C-BF8E-9E4829B028BC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 smtClean="0">
                <a:latin typeface="Calibri" pitchFamily="34" charset="0"/>
                <a:ea typeface="SimSun" pitchFamily="2" charset="-122"/>
              </a:rPr>
              <a:t>Starting 2018, foreign</a:t>
            </a:r>
            <a:r>
              <a:rPr lang="en-US" altLang="en-US" baseline="0" dirty="0" smtClean="0">
                <a:latin typeface="Calibri" pitchFamily="34" charset="0"/>
                <a:ea typeface="SimSun" pitchFamily="2" charset="-122"/>
              </a:rPr>
              <a:t> property taxes are no longer deductible on Sch A</a:t>
            </a:r>
          </a:p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baseline="0" dirty="0" smtClean="0">
                <a:latin typeface="Calibri" pitchFamily="34" charset="0"/>
                <a:ea typeface="SimSun" pitchFamily="2" charset="-122"/>
              </a:rPr>
              <a:t>If the foreign property tax relates to a business or income producing activity, it can be deducted on Sch C or Sch E, respectively</a:t>
            </a: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4162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F53973-4E1E-4BED-87CF-37B47FDD9061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1036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6819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F55BF25-9B66-44DC-B793-123ADAD2ADE5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637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7ADCDB8-0EF5-4C04-86AB-E496F89B3347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6979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98EE7A6-E82B-4869-94EF-5BAEE1E52C04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3585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3293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726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239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Stress to enter</a:t>
            </a:r>
            <a:r>
              <a:rPr lang="en-US" altLang="en-US" baseline="0" dirty="0" smtClean="0"/>
              <a:t> all itemized deductions if your state has a lower threshold</a:t>
            </a: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76867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633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8EB05BA-03C8-4515-9878-D1F6ADAD8E97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2398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D91C858-C3B4-4388-B3AE-7608CEB56410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9025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4E7B85E-38BC-4FED-9BAC-6015FE10C631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7611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144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Taxpayers can</a:t>
            </a:r>
            <a:r>
              <a:rPr lang="en-US" altLang="en-US" baseline="0" dirty="0" smtClean="0"/>
              <a:t> be advised of record keeping requirements</a:t>
            </a:r>
          </a:p>
          <a:p>
            <a:r>
              <a:rPr lang="en-US" altLang="en-US" baseline="0" dirty="0" smtClean="0"/>
              <a:t>Many charities do not give a detail receipt for noncash contributions</a:t>
            </a:r>
          </a:p>
          <a:p>
            <a:r>
              <a:rPr lang="en-US" altLang="en-US" baseline="0" dirty="0" smtClean="0"/>
              <a:t>Taxpayers should make a list and photos can be helpful</a:t>
            </a: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028477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B220C1C-E09A-4AA2-A446-09F15C27A365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6069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BE06E45-8C42-485F-9ED1-448C0B0911D2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buFont typeface="Arial" charset="0"/>
              <a:buNone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40823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6577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7281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4137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7092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58A48D-8564-40D8-A259-FEA2BBF32F79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4473893"/>
            <a:ext cx="6278440" cy="2527827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marL="919545" lvl="1"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05766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B0E233-568C-4A35-8839-172F4D075F74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95236" name="Text Box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02253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62908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96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6940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89" tIns="49245" rIns="98489" bIns="49245" anchor="b"/>
          <a:lstStyle>
            <a:lvl1pPr defTabSz="930275"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 defTabSz="930275"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 defTabSz="930275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 defTabSz="93027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defTabSz="93027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 typeface="Calibri" pitchFamily="34" charset="0"/>
              <a:buNone/>
            </a:pPr>
            <a:fld id="{4CF2CCDA-9BE0-4DA2-9F9D-C3FBA6C189BA}" type="slidenum">
              <a:rPr lang="en-US" altLang="en-US" sz="12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 typeface="Calibri" pitchFamily="34" charset="0"/>
                <a:buNone/>
              </a:pPr>
              <a:t>40</a:t>
            </a:fld>
            <a:endParaRPr lang="en-US" altLang="en-US" sz="1200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83309"/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60898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58A48D-8564-40D8-A259-FEA2BBF32F79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4473893"/>
            <a:ext cx="6278440" cy="2527827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b="1" dirty="0">
                <a:latin typeface="Calibri" pitchFamily="34" charset="0"/>
                <a:ea typeface="SimSun" pitchFamily="2" charset="-122"/>
              </a:rPr>
              <a:t>Clarify</a:t>
            </a:r>
          </a:p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Unreimbursed employee expenses are: </a:t>
            </a:r>
          </a:p>
          <a:p>
            <a:pPr marL="462345" lvl="0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Ordinary and necessary expenses attributable to your job </a:t>
            </a:r>
          </a:p>
          <a:p>
            <a:pPr marL="954000" lvl="1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Common and accepted in your field of trade, business, or profession</a:t>
            </a:r>
          </a:p>
          <a:p>
            <a:pPr marL="954000" lvl="1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Helpful and appropriate for your business</a:t>
            </a:r>
          </a:p>
          <a:p>
            <a:pPr marL="954000" lvl="1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An expense does not have to be required to be considered necessary</a:t>
            </a:r>
          </a:p>
          <a:p>
            <a:pPr marL="462345" lvl="0"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Example: work related education</a:t>
            </a:r>
          </a:p>
          <a:p>
            <a:pPr marL="954000" lvl="1"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Perhaps not eligible for Lifetime Learning credit</a:t>
            </a:r>
          </a:p>
          <a:p>
            <a:pPr marL="919545" lvl="1"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96983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62013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AC82E7-936B-4B07-A415-FA49E887260D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2400" cy="3659187"/>
          </a:xfrm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11370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983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Image Placeholder 1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15364" name="Notes Placeholder 14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9806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1212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52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13218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Image Placeholder 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25604" name="Notes Placeholder 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002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60A80-9E5E-47E9-84AE-DF79A405F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5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0241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DD6A227-380E-4867-A6C8-E32B265C506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48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4F3A-EBEF-4DFC-B9B4-70C021CB8DF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9721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4F3A-EBEF-4DFC-B9B4-70C021CB8DF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8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0B64F3A-EBEF-4DFC-B9B4-70C021CB8DF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80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1163-7D5D-40EB-8949-389AF65CD1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19551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3B8B-EB65-4AC9-9713-3308A516FB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446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90B64F3A-EBEF-4DFC-B9B4-70C021CB8DF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70626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068E7-DDC6-448B-A87F-6C0F8BAC83A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38204" y="4114800"/>
            <a:ext cx="10492873" cy="182880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38204" y="2141538"/>
            <a:ext cx="10492873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35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4F3A-EBEF-4DFC-B9B4-70C021CB8DF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879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384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4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4012 – Tab F </a:t>
            </a:r>
          </a:p>
          <a:p>
            <a:r>
              <a:rPr lang="en-US" altLang="en-US" dirty="0"/>
              <a:t>Pub </a:t>
            </a:r>
            <a:r>
              <a:rPr lang="en-US" altLang="en-US" dirty="0" smtClean="0"/>
              <a:t>4491 </a:t>
            </a:r>
            <a:r>
              <a:rPr lang="en-US" altLang="en-US" dirty="0"/>
              <a:t>– Lessons 20 &amp; </a:t>
            </a:r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Itemized Deductions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49652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AGI threshold for medical expenses</a:t>
            </a:r>
          </a:p>
          <a:p>
            <a:pPr lvl="1"/>
            <a:r>
              <a:rPr lang="en-US" dirty="0" smtClean="0"/>
              <a:t>7.5 % </a:t>
            </a:r>
            <a:r>
              <a:rPr lang="en-US" b="1" dirty="0" smtClean="0"/>
              <a:t>2018</a:t>
            </a:r>
          </a:p>
          <a:p>
            <a:pPr lvl="1"/>
            <a:r>
              <a:rPr lang="en-US" dirty="0" smtClean="0"/>
              <a:t>10 % 2019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Expenses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990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Deductible medical expense?</a:t>
            </a:r>
          </a:p>
          <a:p>
            <a:pPr lvl="1"/>
            <a:r>
              <a:rPr lang="en-US" altLang="en-US" dirty="0"/>
              <a:t>Prescription </a:t>
            </a:r>
            <a:r>
              <a:rPr lang="en-US" altLang="en-US" dirty="0" smtClean="0"/>
              <a:t>sunglasses</a:t>
            </a:r>
            <a:endParaRPr lang="en-US" altLang="en-US" b="1" dirty="0" smtClean="0"/>
          </a:p>
          <a:p>
            <a:pPr lvl="1"/>
            <a:r>
              <a:rPr lang="en-US" altLang="en-US" dirty="0"/>
              <a:t>Contact lenses</a:t>
            </a:r>
          </a:p>
          <a:p>
            <a:pPr lvl="1"/>
            <a:r>
              <a:rPr lang="en-US" altLang="en-US" dirty="0"/>
              <a:t>Dentist teeth whitening</a:t>
            </a:r>
          </a:p>
          <a:p>
            <a:pPr lvl="1"/>
            <a:r>
              <a:rPr lang="en-US" altLang="en-US" dirty="0"/>
              <a:t>Gym fee (doctor suggested exercise)</a:t>
            </a:r>
          </a:p>
          <a:p>
            <a:pPr lvl="1"/>
            <a:r>
              <a:rPr lang="en-US" altLang="en-US" dirty="0"/>
              <a:t>Dentist teeth cleaning</a:t>
            </a:r>
          </a:p>
          <a:p>
            <a:pPr lvl="1"/>
            <a:endParaRPr lang="en-US" altLang="en-US" dirty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Deduction Quiz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09289" y="4001711"/>
            <a:ext cx="1651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3200" b="1" dirty="0">
                <a:solidFill>
                  <a:srgbClr val="0000FF"/>
                </a:solidFill>
              </a:rPr>
              <a:t>No</a:t>
            </a:r>
            <a:endParaRPr lang="en-US" altLang="en-US" sz="32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87114" y="2890158"/>
            <a:ext cx="8931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3200" b="1" dirty="0">
                <a:solidFill>
                  <a:srgbClr val="0000FF"/>
                </a:solidFill>
              </a:rPr>
              <a:t>Yes</a:t>
            </a:r>
            <a:endParaRPr lang="en-US" altLang="en-US" sz="32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56945" y="3406892"/>
            <a:ext cx="7256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32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34268" y="4551169"/>
            <a:ext cx="8730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3200" b="1" dirty="0">
                <a:solidFill>
                  <a:srgbClr val="0000FF"/>
                </a:solidFill>
              </a:rPr>
              <a:t>Yes</a:t>
            </a:r>
            <a:endParaRPr lang="en-US" alt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56946" y="2302066"/>
            <a:ext cx="7653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Yes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860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886075" y="1310885"/>
            <a:ext cx="6110288" cy="56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3000" dirty="0">
                <a:solidFill>
                  <a:srgbClr val="1A4E54"/>
                </a:solidFill>
                <a:latin typeface="Cambria" pitchFamily="18" charset="0"/>
                <a:ea typeface="SimSun" pitchFamily="2" charset="-122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060411" y="983456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8680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b="1" dirty="0" smtClean="0"/>
              <a:t>Must</a:t>
            </a:r>
            <a:r>
              <a:rPr lang="en-US" altLang="en-US" dirty="0" smtClean="0"/>
              <a:t> </a:t>
            </a:r>
            <a:r>
              <a:rPr lang="en-US" altLang="en-US" dirty="0"/>
              <a:t>be imposed on taxpayer</a:t>
            </a:r>
            <a:endParaRPr lang="en-US" altLang="en-US" dirty="0" smtClean="0"/>
          </a:p>
          <a:p>
            <a:r>
              <a:rPr lang="en-US" altLang="en-US" b="1" dirty="0" smtClean="0"/>
              <a:t>Must</a:t>
            </a:r>
            <a:r>
              <a:rPr lang="en-US" altLang="en-US" dirty="0" smtClean="0"/>
              <a:t> </a:t>
            </a:r>
            <a:r>
              <a:rPr lang="en-US" altLang="en-US" dirty="0"/>
              <a:t>be paid in current tax </a:t>
            </a:r>
            <a:r>
              <a:rPr lang="en-US" altLang="en-US" dirty="0" smtClean="0"/>
              <a:t>year</a:t>
            </a:r>
          </a:p>
          <a:p>
            <a:r>
              <a:rPr lang="en-US" altLang="en-US" dirty="0" smtClean="0"/>
              <a:t>Schedule A taxes limited to $10,000/$5,000 MFS</a:t>
            </a:r>
            <a:endParaRPr lang="en-US" altLang="en-US" dirty="0"/>
          </a:p>
        </p:txBody>
      </p:sp>
      <p:sp>
        <p:nvSpPr>
          <p:cNvPr id="286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Deductible </a:t>
            </a:r>
            <a:r>
              <a:rPr lang="en-US" altLang="en-US" dirty="0" smtClean="0"/>
              <a:t>Taxes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50150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886075" y="1310885"/>
            <a:ext cx="6110288" cy="56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3000" dirty="0">
                <a:solidFill>
                  <a:srgbClr val="1A4E54"/>
                </a:solidFill>
                <a:latin typeface="Cambria" pitchFamily="18" charset="0"/>
                <a:ea typeface="SimSun" pitchFamily="2" charset="-122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396858" y="2171700"/>
            <a:ext cx="5613797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82575" indent="-282575"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ts val="1800"/>
              </a:spcBef>
              <a:buClr>
                <a:srgbClr val="800000"/>
              </a:buClr>
              <a:buNone/>
            </a:pPr>
            <a:endParaRPr lang="en-US" altLang="en-US" sz="2400" dirty="0">
              <a:solidFill>
                <a:srgbClr val="00000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060411" y="983456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35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0728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State and local taxes </a:t>
            </a:r>
          </a:p>
          <a:p>
            <a:pPr lvl="1"/>
            <a:r>
              <a:rPr lang="en-US" altLang="en-US" dirty="0"/>
              <a:t>Income tax </a:t>
            </a:r>
          </a:p>
          <a:p>
            <a:pPr marL="569913" lvl="1" indent="0">
              <a:buNone/>
            </a:pPr>
            <a:r>
              <a:rPr lang="en-US" altLang="en-US" dirty="0"/>
              <a:t>OR </a:t>
            </a:r>
          </a:p>
          <a:p>
            <a:pPr lvl="1"/>
            <a:r>
              <a:rPr lang="en-US" altLang="en-US" dirty="0"/>
              <a:t>General sales tax</a:t>
            </a:r>
          </a:p>
          <a:p>
            <a:r>
              <a:rPr lang="en-US" altLang="en-US" dirty="0"/>
              <a:t>Real estate tax (U.S. </a:t>
            </a:r>
            <a:r>
              <a:rPr lang="en-US" altLang="en-US" dirty="0" smtClean="0"/>
              <a:t>only)</a:t>
            </a:r>
            <a:endParaRPr lang="en-US" altLang="en-US" dirty="0"/>
          </a:p>
          <a:p>
            <a:r>
              <a:rPr lang="en-US" altLang="en-US" dirty="0"/>
              <a:t>Personal property tax based on value</a:t>
            </a:r>
          </a:p>
          <a:p>
            <a:r>
              <a:rPr lang="en-US" altLang="en-US" dirty="0" smtClean="0"/>
              <a:t>Other taxes</a:t>
            </a:r>
            <a:r>
              <a:rPr lang="en-US" altLang="en-US" dirty="0"/>
              <a:t>	</a:t>
            </a:r>
          </a:p>
        </p:txBody>
      </p:sp>
      <p:sp>
        <p:nvSpPr>
          <p:cNvPr id="307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Deductible Taxes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6749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277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Income taxes </a:t>
            </a:r>
          </a:p>
          <a:p>
            <a:pPr lvl="1"/>
            <a:r>
              <a:rPr lang="en-US" altLang="en-US" dirty="0"/>
              <a:t>Withheld (W-2, 1099-R, etc.)</a:t>
            </a:r>
          </a:p>
          <a:p>
            <a:pPr lvl="1"/>
            <a:r>
              <a:rPr lang="en-US" altLang="en-US" dirty="0" smtClean="0"/>
              <a:t>Estimated </a:t>
            </a:r>
            <a:r>
              <a:rPr lang="en-US" altLang="en-US" dirty="0"/>
              <a:t>and prior </a:t>
            </a:r>
            <a:r>
              <a:rPr lang="en-US" altLang="en-US" dirty="0" smtClean="0"/>
              <a:t>year state </a:t>
            </a:r>
            <a:r>
              <a:rPr lang="en-US" altLang="en-US" dirty="0"/>
              <a:t>income </a:t>
            </a:r>
            <a:r>
              <a:rPr lang="en-US" altLang="en-US" dirty="0" smtClean="0"/>
              <a:t>tax payments</a:t>
            </a:r>
            <a:endParaRPr lang="en-US" altLang="en-US" dirty="0"/>
          </a:p>
          <a:p>
            <a:pPr lvl="1"/>
            <a:r>
              <a:rPr lang="en-US" altLang="en-US" dirty="0"/>
              <a:t>Other local income tax </a:t>
            </a:r>
            <a:r>
              <a:rPr lang="en-US" altLang="en-US" dirty="0" smtClean="0"/>
              <a:t>payments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1" dirty="0"/>
              <a:t> OR</a:t>
            </a:r>
          </a:p>
          <a:p>
            <a:r>
              <a:rPr lang="en-US" altLang="en-US" dirty="0"/>
              <a:t>General sales taxes</a:t>
            </a:r>
          </a:p>
          <a:p>
            <a:pPr lvl="1"/>
            <a:r>
              <a:rPr lang="en-US" altLang="en-US" dirty="0" smtClean="0"/>
              <a:t>Use TaxSlayer sales tax worksheet</a:t>
            </a:r>
          </a:p>
          <a:p>
            <a:pPr lvl="1"/>
            <a:r>
              <a:rPr lang="en-US" altLang="en-US" dirty="0" smtClean="0"/>
              <a:t>Increase the calculated MAGI for allowable nontaxable income</a:t>
            </a:r>
          </a:p>
          <a:p>
            <a:pPr lvl="2"/>
            <a:r>
              <a:rPr lang="en-US" altLang="en-US" dirty="0" smtClean="0"/>
              <a:t>See worksheet in NTTC-modified Pub 4012</a:t>
            </a:r>
            <a:endParaRPr lang="en-US" altLang="en-US" dirty="0"/>
          </a:p>
        </p:txBody>
      </p:sp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and Local </a:t>
            </a:r>
            <a:r>
              <a:rPr lang="en-US" altLang="en-US" dirty="0" smtClean="0"/>
              <a:t>Taxes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9780608" y="1171835"/>
            <a:ext cx="1562582" cy="367598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P4012 Tab F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677593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Sales tax option </a:t>
            </a:r>
            <a:r>
              <a:rPr lang="en-US" dirty="0"/>
              <a:t>– </a:t>
            </a:r>
            <a:r>
              <a:rPr lang="en-US" dirty="0" smtClean="0"/>
              <a:t>add tax for</a:t>
            </a:r>
          </a:p>
          <a:p>
            <a:pPr lvl="1"/>
            <a:r>
              <a:rPr lang="en-US" dirty="0"/>
              <a:t>Motor vehicle (car, motorcycle, motor home, off-road vehicle, etc.)</a:t>
            </a:r>
          </a:p>
          <a:p>
            <a:pPr lvl="1"/>
            <a:r>
              <a:rPr lang="en-US" dirty="0"/>
              <a:t>Boat or airplane</a:t>
            </a:r>
          </a:p>
          <a:p>
            <a:pPr lvl="1"/>
            <a:r>
              <a:rPr lang="en-US" dirty="0"/>
              <a:t>Home, home addition or </a:t>
            </a:r>
            <a:r>
              <a:rPr lang="en-US" dirty="0" smtClean="0"/>
              <a:t>renovation</a:t>
            </a:r>
          </a:p>
          <a:p>
            <a:pPr lvl="2"/>
            <a:r>
              <a:rPr lang="en-US" dirty="0" smtClean="0"/>
              <a:t>Capital improvements not home repairs</a:t>
            </a:r>
          </a:p>
          <a:p>
            <a:pPr lvl="2"/>
            <a:r>
              <a:rPr lang="en-US" dirty="0"/>
              <a:t>Sales tax must have been separately stated and paid by taxpayer (not</a:t>
            </a:r>
            <a:r>
              <a:rPr lang="en-US" dirty="0" smtClean="0"/>
              <a:t> contractor)</a:t>
            </a:r>
          </a:p>
          <a:p>
            <a:pPr lvl="2"/>
            <a:endParaRPr lang="en-US" dirty="0" smtClean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Sales Tax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228200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39941" name="Content Placeholder 5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10284276" cy="4407874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Real estate (property) taxes</a:t>
            </a:r>
            <a:endParaRPr lang="en-US" altLang="en-US" dirty="0"/>
          </a:p>
          <a:p>
            <a:pPr lvl="1"/>
            <a:r>
              <a:rPr lang="en-US" altLang="en-US" dirty="0"/>
              <a:t>May be reported by mortgage company on Form 1098</a:t>
            </a:r>
          </a:p>
          <a:p>
            <a:pPr lvl="1"/>
            <a:r>
              <a:rPr lang="en-US" altLang="en-US" dirty="0"/>
              <a:t>Includes parcel taxes</a:t>
            </a:r>
          </a:p>
          <a:p>
            <a:pPr lvl="1"/>
            <a:r>
              <a:rPr lang="en-US" altLang="en-US" dirty="0" smtClean="0"/>
              <a:t>Not </a:t>
            </a:r>
            <a:r>
              <a:rPr lang="en-US" altLang="en-US" dirty="0"/>
              <a:t>for</a:t>
            </a:r>
          </a:p>
          <a:p>
            <a:pPr lvl="2"/>
            <a:r>
              <a:rPr lang="en-US" altLang="en-US" dirty="0"/>
              <a:t>Benefit to property (tending to increase value)</a:t>
            </a:r>
          </a:p>
          <a:p>
            <a:pPr lvl="2"/>
            <a:r>
              <a:rPr lang="en-US" altLang="en-US" dirty="0"/>
              <a:t>Itemized charges for services (such as trash pickup or sewer fees)</a:t>
            </a:r>
          </a:p>
          <a:p>
            <a:pPr lvl="2"/>
            <a:r>
              <a:rPr lang="en-US" altLang="en-US" dirty="0"/>
              <a:t>Transfer taxes (or stamp taxes)</a:t>
            </a:r>
          </a:p>
          <a:p>
            <a:pPr lvl="2"/>
            <a:r>
              <a:rPr lang="en-US" altLang="en-US" dirty="0"/>
              <a:t>Rent increases due to higher real estate taxes</a:t>
            </a:r>
          </a:p>
          <a:p>
            <a:pPr lvl="2"/>
            <a:r>
              <a:rPr lang="en-US" altLang="en-US" dirty="0"/>
              <a:t>Homeowners' association </a:t>
            </a:r>
            <a:r>
              <a:rPr lang="en-US" altLang="en-US" dirty="0" smtClean="0"/>
              <a:t>charges</a:t>
            </a:r>
          </a:p>
          <a:p>
            <a:pPr lvl="2"/>
            <a:r>
              <a:rPr lang="en-US" altLang="en-US" dirty="0" smtClean="0"/>
              <a:t>Foreign real property taxes</a:t>
            </a:r>
            <a:endParaRPr lang="en-US" altLang="en-US" dirty="0"/>
          </a:p>
        </p:txBody>
      </p:sp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Deductible Taxes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473975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Personal property taxes based </a:t>
            </a:r>
            <a:r>
              <a:rPr lang="en-US" altLang="en-US" dirty="0"/>
              <a:t>on value of personal property only </a:t>
            </a:r>
          </a:p>
          <a:p>
            <a:pPr lvl="1"/>
            <a:r>
              <a:rPr lang="en-US" altLang="en-US" dirty="0"/>
              <a:t>If based on weight and value, only </a:t>
            </a:r>
            <a:r>
              <a:rPr lang="en-US" altLang="en-US" dirty="0" smtClean="0"/>
              <a:t>value-based portion </a:t>
            </a:r>
            <a:r>
              <a:rPr lang="en-US" altLang="en-US" dirty="0"/>
              <a:t>is deductible (boat, vehicles, RVs, etc.)</a:t>
            </a:r>
          </a:p>
          <a:p>
            <a:r>
              <a:rPr lang="en-US" altLang="en-US" dirty="0" smtClean="0"/>
              <a:t>Other taxes</a:t>
            </a:r>
            <a:endParaRPr lang="en-US" altLang="en-US" dirty="0"/>
          </a:p>
          <a:p>
            <a:pPr lvl="1"/>
            <a:r>
              <a:rPr lang="en-US" altLang="en-US" dirty="0"/>
              <a:t>Foreign income taxes, if credit not claimed </a:t>
            </a:r>
            <a:r>
              <a:rPr lang="en-US" altLang="en-US" dirty="0" smtClean="0"/>
              <a:t>(Form 1116)</a:t>
            </a:r>
            <a:endParaRPr lang="en-US" altLang="en-US" dirty="0"/>
          </a:p>
        </p:txBody>
      </p:sp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Deductible Taxes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79067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Federal income and excise taxes</a:t>
            </a:r>
          </a:p>
          <a:p>
            <a:r>
              <a:rPr lang="en-US" dirty="0" smtClean="0"/>
              <a:t>Social Security or Medicare</a:t>
            </a:r>
          </a:p>
          <a:p>
            <a:r>
              <a:rPr lang="en-US" dirty="0" smtClean="0"/>
              <a:t>Federal unemployment (FUTA)</a:t>
            </a:r>
          </a:p>
          <a:p>
            <a:r>
              <a:rPr lang="en-US" dirty="0" smtClean="0"/>
              <a:t>Railroad retirement taxes (RRTA)</a:t>
            </a:r>
          </a:p>
          <a:p>
            <a:r>
              <a:rPr lang="en-US" dirty="0" smtClean="0"/>
              <a:t>Customs duties</a:t>
            </a:r>
          </a:p>
          <a:p>
            <a:r>
              <a:rPr lang="en-US" dirty="0" smtClean="0"/>
              <a:t>Federal gift taxes</a:t>
            </a:r>
          </a:p>
          <a:p>
            <a:r>
              <a:rPr lang="en-US" dirty="0" smtClean="0"/>
              <a:t>Per capita taxes</a:t>
            </a:r>
          </a:p>
          <a:p>
            <a:r>
              <a:rPr lang="en-US" dirty="0" smtClean="0"/>
              <a:t>Foreign real property taxes</a:t>
            </a:r>
            <a:endParaRPr lang="en-US" dirty="0"/>
          </a:p>
        </p:txBody>
      </p:sp>
      <p:sp>
        <p:nvSpPr>
          <p:cNvPr id="440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Non-Deductible Taxes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911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38916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Interest </a:t>
            </a:r>
            <a:r>
              <a:rPr lang="en-US" altLang="en-US" dirty="0" smtClean="0"/>
              <a:t>on “acquisition debt” </a:t>
            </a:r>
            <a:r>
              <a:rPr lang="en-US" altLang="en-US" dirty="0"/>
              <a:t>secured by main home or second </a:t>
            </a:r>
            <a:r>
              <a:rPr lang="en-US" altLang="en-US" dirty="0" smtClean="0"/>
              <a:t>home</a:t>
            </a:r>
          </a:p>
          <a:p>
            <a:pPr lvl="1"/>
            <a:r>
              <a:rPr lang="en-US" altLang="en-US" dirty="0" smtClean="0"/>
              <a:t>Mortgage </a:t>
            </a:r>
            <a:r>
              <a:rPr lang="en-US" altLang="en-US" dirty="0"/>
              <a:t>to </a:t>
            </a:r>
            <a:r>
              <a:rPr lang="en-US" altLang="en-US" dirty="0" smtClean="0"/>
              <a:t>buy, build, or improve </a:t>
            </a:r>
            <a:r>
              <a:rPr lang="en-US" altLang="en-US" dirty="0"/>
              <a:t>home or second </a:t>
            </a:r>
            <a:r>
              <a:rPr lang="en-US" altLang="en-US" dirty="0" smtClean="0"/>
              <a:t>home</a:t>
            </a:r>
            <a:endParaRPr lang="en-US" dirty="0" smtClean="0"/>
          </a:p>
          <a:p>
            <a:pPr lvl="1"/>
            <a:r>
              <a:rPr lang="en-US" dirty="0" smtClean="0"/>
              <a:t>Debt </a:t>
            </a:r>
            <a:r>
              <a:rPr lang="en-US" dirty="0"/>
              <a:t>must be secured by “the” property</a:t>
            </a:r>
          </a:p>
          <a:p>
            <a:pPr lvl="2"/>
            <a:r>
              <a:rPr lang="en-US" dirty="0"/>
              <a:t>Cannot mortgage main home to buy a vacation home</a:t>
            </a:r>
          </a:p>
          <a:p>
            <a:pPr lvl="1"/>
            <a:r>
              <a:rPr lang="en-US" altLang="en-US" dirty="0" smtClean="0"/>
              <a:t>Total debt must not exceed value of home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 Mortgage </a:t>
            </a:r>
            <a:r>
              <a:rPr lang="en-US" altLang="en-US" dirty="0" smtClean="0"/>
              <a:t>Interest Deduction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221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May claim larger of</a:t>
            </a:r>
          </a:p>
          <a:p>
            <a:pPr lvl="1"/>
            <a:r>
              <a:rPr lang="en-US" dirty="0" smtClean="0"/>
              <a:t>Standard deduction</a:t>
            </a:r>
          </a:p>
          <a:p>
            <a:pPr lvl="2"/>
            <a:r>
              <a:rPr lang="en-US" dirty="0" smtClean="0"/>
              <a:t>Increased if at least 65 or blind</a:t>
            </a:r>
          </a:p>
          <a:p>
            <a:pPr marL="576262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Itemized deductions</a:t>
            </a:r>
          </a:p>
          <a:p>
            <a:r>
              <a:rPr lang="en-US" dirty="0" smtClean="0"/>
              <a:t>If itemized deductions are entered, software selects better option</a:t>
            </a:r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Deductions 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18778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or second home debt entered into on or after December 15, 2017</a:t>
            </a:r>
          </a:p>
          <a:p>
            <a:pPr lvl="1"/>
            <a:r>
              <a:rPr lang="en-US" dirty="0" smtClean="0"/>
              <a:t>Interest on up to $750,000 ($375,000 MFS) of debt can be deducted</a:t>
            </a:r>
          </a:p>
          <a:p>
            <a:pPr lvl="2"/>
            <a:r>
              <a:rPr lang="en-US" dirty="0" smtClean="0"/>
              <a:t>May not exceed  value of home	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Mortgage Interest – New Debt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0936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Debt incurred prior to December 15, 2017 is grandfathered</a:t>
            </a:r>
          </a:p>
          <a:p>
            <a:pPr lvl="1"/>
            <a:r>
              <a:rPr lang="en-US" smtClean="0"/>
              <a:t>Limited to mortgage interest on debt of up to $1 million ($500,000 MFS)</a:t>
            </a:r>
          </a:p>
          <a:p>
            <a:pPr lvl="1"/>
            <a:r>
              <a:rPr lang="en-US" smtClean="0"/>
              <a:t>Same to buy, build or improved criteria</a:t>
            </a:r>
          </a:p>
          <a:p>
            <a:pPr lvl="1"/>
            <a:r>
              <a:rPr lang="en-US" smtClean="0"/>
              <a:t>Must be secured by “the” property</a:t>
            </a:r>
          </a:p>
          <a:p>
            <a:pPr lvl="1"/>
            <a:r>
              <a:rPr lang="en-US" smtClean="0"/>
              <a:t>Transition rule: home purchased with binding contract on 12/15/17 and completed before 4/1/18</a:t>
            </a:r>
          </a:p>
          <a:p>
            <a:r>
              <a:rPr lang="en-US" smtClean="0"/>
              <a:t>Can refinance the grandfathered debt</a:t>
            </a:r>
          </a:p>
          <a:p>
            <a:pPr lvl="1"/>
            <a:r>
              <a:rPr lang="en-US" smtClean="0"/>
              <a:t>Grandfathered limits continue until the end of the original debt term for the old debt amount; then, new limits apply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Mortgage Interest Deduction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118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Tax years 2018 – 2025 deduction for interest is removed on home equity debt </a:t>
            </a:r>
          </a:p>
          <a:p>
            <a:pPr lvl="1"/>
            <a:r>
              <a:rPr lang="en-US" dirty="0" smtClean="0"/>
              <a:t>Can qualify as acquisition debt if used to buy, build or improve the main or second home and secured by such property, subject to applicable debt limit</a:t>
            </a:r>
            <a:endParaRPr lang="en-US" dirty="0"/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 Equity Debt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5561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 smtClean="0"/>
              <a:t>Qualified mortgage insurance is no longer deductible as interest</a:t>
            </a:r>
          </a:p>
          <a:p>
            <a:r>
              <a:rPr lang="en-US" dirty="0" smtClean="0"/>
              <a:t>PMI deduction expired 12/31/17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Mortgage Insurance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224643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is paid when the mortgage is settled</a:t>
            </a:r>
          </a:p>
          <a:p>
            <a:r>
              <a:rPr lang="en-US" dirty="0" smtClean="0"/>
              <a:t>When paid, subject to the normal deduction limits</a:t>
            </a:r>
          </a:p>
          <a:p>
            <a:r>
              <a:rPr lang="en-US" dirty="0" smtClean="0"/>
              <a:t>Debt proceeds not used to buy, build, or improve home –interest not deductible</a:t>
            </a:r>
          </a:p>
          <a:p>
            <a:r>
              <a:rPr lang="en-US" dirty="0" smtClean="0"/>
              <a:t>If reverse mortgage refinanced qualified acquisition debt, part of the interest may be deducted when paid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Mortgages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9330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47107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Personal interest</a:t>
            </a:r>
          </a:p>
          <a:p>
            <a:r>
              <a:rPr lang="en-US" altLang="en-US" dirty="0" smtClean="0"/>
              <a:t>Service charges</a:t>
            </a:r>
          </a:p>
          <a:p>
            <a:r>
              <a:rPr lang="en-US" altLang="en-US" dirty="0" smtClean="0"/>
              <a:t>Annual fees for credit cards</a:t>
            </a:r>
          </a:p>
          <a:p>
            <a:r>
              <a:rPr lang="en-US" altLang="en-US" dirty="0" smtClean="0"/>
              <a:t>Loan fees</a:t>
            </a:r>
          </a:p>
          <a:p>
            <a:r>
              <a:rPr lang="en-US" altLang="en-US" dirty="0" smtClean="0"/>
              <a:t>Credit investigation fees</a:t>
            </a:r>
          </a:p>
          <a:p>
            <a:r>
              <a:rPr lang="en-US" altLang="en-US" dirty="0" smtClean="0"/>
              <a:t>Interest to purchase or carry tax-exempt securities</a:t>
            </a:r>
          </a:p>
          <a:p>
            <a:r>
              <a:rPr lang="en-US" altLang="en-US" dirty="0" smtClean="0"/>
              <a:t>Fines and penalties paid to a government for violations of law</a:t>
            </a:r>
            <a:endParaRPr lang="en-US" altLang="en-US" dirty="0"/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Non-Deductible Items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4549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6349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Qualified charity</a:t>
            </a:r>
          </a:p>
          <a:p>
            <a:pPr lvl="1"/>
            <a:r>
              <a:rPr lang="en-US" altLang="en-US" dirty="0"/>
              <a:t>Churches, governments, schools, etc.</a:t>
            </a:r>
          </a:p>
          <a:p>
            <a:pPr lvl="1"/>
            <a:r>
              <a:rPr lang="en-US" altLang="en-US" dirty="0"/>
              <a:t>Approved by IRS</a:t>
            </a:r>
          </a:p>
          <a:p>
            <a:pPr lvl="2"/>
            <a:r>
              <a:rPr lang="en-US" altLang="en-US" dirty="0"/>
              <a:t>U.S. charity</a:t>
            </a:r>
          </a:p>
          <a:p>
            <a:pPr lvl="2"/>
            <a:r>
              <a:rPr lang="en-US" altLang="en-US" dirty="0"/>
              <a:t>irs.gov/charities for list</a:t>
            </a:r>
          </a:p>
          <a:p>
            <a:pPr lvl="1"/>
            <a:r>
              <a:rPr lang="en-US" altLang="en-US" dirty="0"/>
              <a:t>Limited to % of AGI</a:t>
            </a:r>
          </a:p>
          <a:p>
            <a:pPr lvl="2"/>
            <a:r>
              <a:rPr lang="en-US" altLang="en-US" dirty="0"/>
              <a:t>Public charity: </a:t>
            </a:r>
            <a:r>
              <a:rPr lang="en-US" altLang="en-US" dirty="0" smtClean="0"/>
              <a:t>&lt;60</a:t>
            </a:r>
            <a:r>
              <a:rPr lang="en-US" altLang="en-US" dirty="0"/>
              <a:t>% of AGI</a:t>
            </a:r>
          </a:p>
          <a:p>
            <a:pPr lvl="2"/>
            <a:r>
              <a:rPr lang="en-US" altLang="en-US" dirty="0" smtClean="0"/>
              <a:t>Private </a:t>
            </a:r>
            <a:r>
              <a:rPr lang="en-US" altLang="en-US" dirty="0"/>
              <a:t>foundations: &lt;20% or 30% of AGI</a:t>
            </a:r>
          </a:p>
          <a:p>
            <a:pPr lvl="2"/>
            <a:endParaRPr lang="en-US" altLang="en-US" dirty="0"/>
          </a:p>
        </p:txBody>
      </p:sp>
      <p:sp>
        <p:nvSpPr>
          <p:cNvPr id="2457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Gifts to Charity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28270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2458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 contribution less than $250</a:t>
            </a:r>
          </a:p>
          <a:p>
            <a:pPr lvl="1"/>
            <a:r>
              <a:rPr lang="en-US" dirty="0"/>
              <a:t>Bank record (check, credit card or bank statement) or receipt</a:t>
            </a:r>
          </a:p>
          <a:p>
            <a:pPr marL="569913" lvl="1" indent="0">
              <a:buNone/>
            </a:pPr>
            <a:r>
              <a:rPr lang="en-US" dirty="0"/>
              <a:t>-OR-</a:t>
            </a:r>
          </a:p>
          <a:p>
            <a:pPr lvl="1"/>
            <a:r>
              <a:rPr lang="en-US" dirty="0"/>
              <a:t>Written acknowledgement from charity</a:t>
            </a:r>
          </a:p>
          <a:p>
            <a:r>
              <a:rPr lang="en-US" dirty="0"/>
              <a:t>If payment is &gt;$75, charity must state value of goods/services provided, if any</a:t>
            </a:r>
          </a:p>
        </p:txBody>
      </p:sp>
      <p:sp>
        <p:nvSpPr>
          <p:cNvPr id="65538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Gifts to </a:t>
            </a:r>
            <a:r>
              <a:rPr lang="en-US" altLang="en-US" dirty="0" smtClean="0"/>
              <a:t>Charity – Required Documentation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91754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2458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Monetary contribution $250 or more</a:t>
            </a:r>
          </a:p>
          <a:p>
            <a:pPr lvl="1"/>
            <a:r>
              <a:rPr lang="en-US" dirty="0"/>
              <a:t>Written acknowledgement from charity</a:t>
            </a:r>
          </a:p>
          <a:p>
            <a:pPr lvl="1"/>
            <a:r>
              <a:rPr lang="en-US" dirty="0"/>
              <a:t>Must state value of goods or services provided in exchange for contribution, if any</a:t>
            </a:r>
          </a:p>
          <a:p>
            <a:pPr marL="514350" lvl="1" indent="0">
              <a:buNone/>
            </a:pPr>
            <a:r>
              <a:rPr lang="en-US" dirty="0"/>
              <a:t>e.g., fundraising dinner – value of dinner must be deducted from ticket price paid; only net amount </a:t>
            </a:r>
            <a:r>
              <a:rPr lang="en-US" dirty="0" smtClean="0"/>
              <a:t>deductible</a:t>
            </a:r>
            <a:endParaRPr lang="en-US" dirty="0"/>
          </a:p>
          <a:p>
            <a:pPr marL="398463" indent="-457200">
              <a:buFont typeface="Wingdings" panose="05000000000000000000" pitchFamily="2" charset="2"/>
              <a:buChar char="Ø"/>
            </a:pPr>
            <a:r>
              <a:rPr lang="en-US" dirty="0" smtClean="0"/>
              <a:t>Taxpayer responsible for documentation</a:t>
            </a:r>
          </a:p>
          <a:p>
            <a:pPr marL="971550" lvl="1" indent="-457200"/>
            <a:r>
              <a:rPr lang="en-US" dirty="0" smtClean="0"/>
              <a:t>We do not require proof</a:t>
            </a:r>
          </a:p>
        </p:txBody>
      </p:sp>
      <p:sp>
        <p:nvSpPr>
          <p:cNvPr id="6758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Gifts to Charity – Required Documentation 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02643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6963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Housing foreign exchange student</a:t>
            </a:r>
          </a:p>
          <a:p>
            <a:pPr lvl="1"/>
            <a:r>
              <a:rPr lang="en-US" altLang="en-US" smtClean="0"/>
              <a:t>May deduct up to $50 per month</a:t>
            </a:r>
          </a:p>
          <a:p>
            <a:r>
              <a:rPr lang="en-US" altLang="en-US" smtClean="0"/>
              <a:t>Foster child unreimbursed expenses</a:t>
            </a:r>
            <a:endParaRPr lang="en-US" altLang="en-US" dirty="0"/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Gifts to Charity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221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taxpayer files MFS and spouse itemizes deductions</a:t>
            </a:r>
          </a:p>
          <a:p>
            <a:pPr lvl="1"/>
            <a:r>
              <a:rPr lang="en-US" altLang="en-US" dirty="0"/>
              <a:t>Taxpayer must itemize -OR-</a:t>
            </a:r>
          </a:p>
          <a:p>
            <a:pPr lvl="1"/>
            <a:r>
              <a:rPr lang="en-US" altLang="en-US" dirty="0"/>
              <a:t>Take a standard deduction of ZERO</a:t>
            </a:r>
          </a:p>
          <a:p>
            <a:r>
              <a:rPr lang="en-US" altLang="en-US" dirty="0"/>
              <a:t>If taxpayer files MFS with standard deduction and spouse then files MFS with itemized deduction, taxpayer must amend return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517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Donations of clothing or household items</a:t>
            </a:r>
          </a:p>
          <a:p>
            <a:pPr lvl="1"/>
            <a:r>
              <a:rPr lang="en-US" altLang="en-US" dirty="0" smtClean="0"/>
              <a:t>Deduct fair market value</a:t>
            </a:r>
          </a:p>
          <a:p>
            <a:pPr lvl="2"/>
            <a:r>
              <a:rPr lang="en-US" altLang="en-US" dirty="0" smtClean="0"/>
              <a:t>Usually thrift store value</a:t>
            </a:r>
          </a:p>
          <a:p>
            <a:pPr lvl="1"/>
            <a:r>
              <a:rPr lang="en-US" altLang="en-US" dirty="0" smtClean="0"/>
              <a:t>Good used condition or better</a:t>
            </a:r>
          </a:p>
          <a:p>
            <a:r>
              <a:rPr lang="en-US" altLang="en-US" dirty="0" smtClean="0"/>
              <a:t>Capital gain or business property donations – out of scope</a:t>
            </a:r>
          </a:p>
          <a:p>
            <a:r>
              <a:rPr lang="en-US" altLang="en-US" dirty="0" smtClean="0"/>
              <a:t>Motor vehicle, boat, or plane donations – out of scope</a:t>
            </a:r>
          </a:p>
          <a:p>
            <a:pPr lvl="1"/>
            <a:r>
              <a:rPr lang="en-US" altLang="en-US" dirty="0" smtClean="0"/>
              <a:t>Exception: vehicle $500 or less is in scope</a:t>
            </a:r>
          </a:p>
          <a:p>
            <a:pPr lvl="2"/>
            <a:r>
              <a:rPr lang="en-US" altLang="en-US" dirty="0" smtClean="0"/>
              <a:t>No Form 1098-C is required (unless submitted by recipient)</a:t>
            </a:r>
          </a:p>
          <a:p>
            <a:pPr lvl="2"/>
            <a:r>
              <a:rPr lang="en-US" altLang="en-US" dirty="0" smtClean="0"/>
              <a:t>Same rules as for other noncash contributions apply</a:t>
            </a:r>
            <a:endParaRPr lang="en-US" altLang="en-US" dirty="0"/>
          </a:p>
        </p:txBody>
      </p:sp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Gifts to Charity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19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2458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Out-of-pocket expenses are also deductible</a:t>
            </a:r>
          </a:p>
          <a:p>
            <a:pPr lvl="1"/>
            <a:r>
              <a:rPr lang="en-US" altLang="en-US" dirty="0" smtClean="0"/>
              <a:t> Charitable mileage 14¢ per mile</a:t>
            </a:r>
          </a:p>
          <a:p>
            <a:pPr lvl="1"/>
            <a:r>
              <a:rPr lang="en-US" altLang="en-US" dirty="0" smtClean="0"/>
              <a:t>Tolls and parking </a:t>
            </a:r>
          </a:p>
          <a:p>
            <a:pPr lvl="1"/>
            <a:r>
              <a:rPr lang="en-US" altLang="en-US" dirty="0" smtClean="0"/>
              <a:t>Out of pocket expenses when serving as volunteer for qualified charity (e.g., hospital volunteer uniform)</a:t>
            </a:r>
          </a:p>
          <a:p>
            <a:r>
              <a:rPr lang="en-US" altLang="en-US" dirty="0" smtClean="0"/>
              <a:t>Need written acknowledgement from charity if single item &gt;$250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Taxpayer responsible for maintaining records</a:t>
            </a:r>
            <a:endParaRPr lang="en-US" altLang="en-US" dirty="0"/>
          </a:p>
        </p:txBody>
      </p:sp>
      <p:sp>
        <p:nvSpPr>
          <p:cNvPr id="727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Gifts to Charity	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12909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74757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Total may not exceed </a:t>
            </a:r>
            <a:r>
              <a:rPr lang="en-US" altLang="en-US" dirty="0" smtClean="0"/>
              <a:t>60</a:t>
            </a:r>
            <a:r>
              <a:rPr lang="en-US" altLang="en-US" dirty="0"/>
              <a:t>% of AGI</a:t>
            </a:r>
          </a:p>
          <a:p>
            <a:r>
              <a:rPr lang="en-US" altLang="en-US" dirty="0"/>
              <a:t>Sort by cash (monetary) or other-than-cash</a:t>
            </a:r>
          </a:p>
          <a:p>
            <a:pPr lvl="1"/>
            <a:r>
              <a:rPr lang="en-US" altLang="en-US" dirty="0"/>
              <a:t>If total is over 20% of AGI, sort by organization limit (see Pub 526)</a:t>
            </a:r>
          </a:p>
          <a:p>
            <a:r>
              <a:rPr lang="en-US" altLang="en-US" dirty="0"/>
              <a:t>If exceed any limit, refer to paid preparer</a:t>
            </a:r>
          </a:p>
          <a:p>
            <a:pPr lvl="1"/>
            <a:r>
              <a:rPr lang="en-US" altLang="en-US" dirty="0"/>
              <a:t>Note: gifts of property that increased in value </a:t>
            </a:r>
            <a:r>
              <a:rPr lang="en-US" altLang="en-US" dirty="0" smtClean="0"/>
              <a:t>are </a:t>
            </a:r>
            <a:r>
              <a:rPr lang="en-US" altLang="en-US" dirty="0"/>
              <a:t>out of </a:t>
            </a:r>
            <a:r>
              <a:rPr lang="en-US" altLang="en-US" dirty="0" smtClean="0"/>
              <a:t>scope, e.g. artworks or securities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Gifts to Charity - Limits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9575828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7885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Must complete Form 8283</a:t>
            </a:r>
          </a:p>
          <a:p>
            <a:pPr lvl="1"/>
            <a:r>
              <a:rPr lang="en-US" altLang="en-US" dirty="0" smtClean="0"/>
              <a:t>Complete Section A, Part 1 only</a:t>
            </a:r>
          </a:p>
          <a:p>
            <a:pPr lvl="1"/>
            <a:r>
              <a:rPr lang="en-US" altLang="en-US" dirty="0" smtClean="0"/>
              <a:t>In-Scope up to $5,000 total</a:t>
            </a:r>
          </a:p>
          <a:p>
            <a:pPr lvl="1"/>
            <a:r>
              <a:rPr lang="en-US" altLang="en-US" dirty="0" smtClean="0"/>
              <a:t>More than $5,000 – Out of scope</a:t>
            </a:r>
          </a:p>
          <a:p>
            <a:r>
              <a:rPr lang="en-US" altLang="en-US" dirty="0" smtClean="0"/>
              <a:t>Taxpayer provides fair market value and other needed information</a:t>
            </a:r>
          </a:p>
          <a:p>
            <a:r>
              <a:rPr lang="en-US" altLang="en-US" dirty="0" smtClean="0"/>
              <a:t>Taxpayer should keep detailed list of items donated (pictures help)</a:t>
            </a:r>
          </a:p>
          <a:p>
            <a:endParaRPr lang="en-US" altLang="en-US" dirty="0"/>
          </a:p>
        </p:txBody>
      </p:sp>
      <p:sp>
        <p:nvSpPr>
          <p:cNvPr id="286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Non-Cash Contributions More than $500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52261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Contributions to following types of organizations: </a:t>
            </a:r>
          </a:p>
          <a:p>
            <a:pPr lvl="1"/>
            <a:r>
              <a:rPr lang="en-US" smtClean="0"/>
              <a:t>Business organizations such as Chamber of Commerce </a:t>
            </a:r>
          </a:p>
          <a:p>
            <a:pPr lvl="1"/>
            <a:r>
              <a:rPr lang="en-US" smtClean="0"/>
              <a:t>Civic leagues and associations </a:t>
            </a:r>
          </a:p>
          <a:p>
            <a:pPr lvl="1"/>
            <a:r>
              <a:rPr lang="en-US" smtClean="0"/>
              <a:t>Political organizations and candidates </a:t>
            </a:r>
          </a:p>
          <a:p>
            <a:pPr lvl="1"/>
            <a:r>
              <a:rPr lang="en-US" smtClean="0"/>
              <a:t>Social clubs </a:t>
            </a:r>
          </a:p>
          <a:p>
            <a:pPr lvl="1"/>
            <a:r>
              <a:rPr lang="en-US" smtClean="0"/>
              <a:t>Foreign organizations </a:t>
            </a:r>
          </a:p>
          <a:p>
            <a:pPr lvl="1"/>
            <a:r>
              <a:rPr lang="en-US" smtClean="0"/>
              <a:t>Homeowners’ associations </a:t>
            </a:r>
          </a:p>
          <a:p>
            <a:pPr lvl="1"/>
            <a:r>
              <a:rPr lang="en-US" smtClean="0"/>
              <a:t>Communist organizations</a:t>
            </a:r>
            <a:endParaRPr lang="en-US" dirty="0"/>
          </a:p>
        </p:txBody>
      </p:sp>
      <p:sp>
        <p:nvSpPr>
          <p:cNvPr id="849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Non-Deductible Contributions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9848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sp>
        <p:nvSpPr>
          <p:cNvPr id="87045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Cost of raffle, bingo, or lottery tickets</a:t>
            </a:r>
          </a:p>
          <a:p>
            <a:pPr lvl="1"/>
            <a:r>
              <a:rPr lang="en-US" altLang="en-US" dirty="0" smtClean="0"/>
              <a:t>Winning tickets gambling winnings</a:t>
            </a:r>
          </a:p>
          <a:p>
            <a:pPr lvl="1"/>
            <a:r>
              <a:rPr lang="en-US" altLang="en-US" dirty="0" smtClean="0"/>
              <a:t>Losing tickets can be gambling losses, see later </a:t>
            </a:r>
          </a:p>
          <a:p>
            <a:r>
              <a:rPr lang="en-US" altLang="en-US" dirty="0" smtClean="0"/>
              <a:t>Tuition </a:t>
            </a:r>
          </a:p>
          <a:p>
            <a:r>
              <a:rPr lang="en-US" altLang="en-US" dirty="0" smtClean="0"/>
              <a:t>Value of person’s time or service</a:t>
            </a:r>
          </a:p>
          <a:p>
            <a:r>
              <a:rPr lang="en-US" altLang="en-US" dirty="0" smtClean="0"/>
              <a:t>Donated blood</a:t>
            </a:r>
          </a:p>
          <a:p>
            <a:r>
              <a:rPr lang="en-US" altLang="en-US" dirty="0" smtClean="0"/>
              <a:t>Direct contributions to an individual</a:t>
            </a:r>
          </a:p>
          <a:p>
            <a:r>
              <a:rPr lang="en-US" altLang="en-US" dirty="0" smtClean="0"/>
              <a:t>Part of contribution that benefits taxpayer</a:t>
            </a:r>
          </a:p>
          <a:p>
            <a:endParaRPr lang="en-US" altLang="en-US" dirty="0"/>
          </a:p>
        </p:txBody>
      </p:sp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Non-Deductible Contributions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01178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8806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Subject to 2% of AGI threshold</a:t>
            </a:r>
          </a:p>
          <a:p>
            <a:pPr lvl="1"/>
            <a:r>
              <a:rPr lang="en-US" altLang="en-US" dirty="0" smtClean="0"/>
              <a:t>Not allowed for federal purposes 2018 – 2025</a:t>
            </a:r>
          </a:p>
          <a:p>
            <a:pPr lvl="1"/>
            <a:r>
              <a:rPr lang="en-US" altLang="en-US" dirty="0" smtClean="0"/>
              <a:t>Slides included at the end for state purposes</a:t>
            </a:r>
            <a:endParaRPr lang="en-US" altLang="en-US" dirty="0"/>
          </a:p>
        </p:txBody>
      </p:sp>
      <p:sp>
        <p:nvSpPr>
          <p:cNvPr id="8806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Miscellaneous Deductions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6555029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sp>
        <p:nvSpPr>
          <p:cNvPr id="9421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Gambling wagers and raffle tickets to extent of winnings</a:t>
            </a:r>
          </a:p>
          <a:p>
            <a:r>
              <a:rPr lang="en-US" altLang="en-US" dirty="0" smtClean="0"/>
              <a:t>Unrecovered investment upon termination of annuity due to death of the annuitant</a:t>
            </a:r>
          </a:p>
          <a:p>
            <a:r>
              <a:rPr lang="en-US" altLang="en-US" dirty="0" smtClean="0"/>
              <a:t>Certain work-related expenses for persons with a disability</a:t>
            </a:r>
          </a:p>
          <a:p>
            <a:r>
              <a:rPr lang="en-US" altLang="en-US" dirty="0" smtClean="0"/>
              <a:t>Repayments of income &gt;$3,000 under claim of right</a:t>
            </a:r>
          </a:p>
          <a:p>
            <a:pPr lvl="1"/>
            <a:r>
              <a:rPr lang="en-US" altLang="en-US" dirty="0" smtClean="0"/>
              <a:t>But credit per Pub 525 may be better – see Payments lesson</a:t>
            </a:r>
          </a:p>
          <a:p>
            <a:r>
              <a:rPr lang="en-US" altLang="en-US" dirty="0" smtClean="0"/>
              <a:t>Certain Ponzi scheme losses</a:t>
            </a:r>
          </a:p>
          <a:p>
            <a:r>
              <a:rPr lang="en-US" altLang="en-US" dirty="0" smtClean="0"/>
              <a:t>Certain casualties – out of scope</a:t>
            </a:r>
          </a:p>
          <a:p>
            <a:endParaRPr lang="en-US" altLang="en-US" dirty="0"/>
          </a:p>
        </p:txBody>
      </p:sp>
      <p:sp>
        <p:nvSpPr>
          <p:cNvPr id="3481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Itemized Deductions Not Subject to 2%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738856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sp>
        <p:nvSpPr>
          <p:cNvPr id="9830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Review with taxpayer to ensure all deductions considered</a:t>
            </a:r>
          </a:p>
          <a:p>
            <a:r>
              <a:rPr lang="en-US" altLang="en-US" dirty="0"/>
              <a:t>Review taxpayer’s documents to ensure all deductions are entered in TaxSlayer</a:t>
            </a:r>
          </a:p>
          <a:p>
            <a:r>
              <a:rPr lang="en-US" altLang="en-US" dirty="0"/>
              <a:t>Compare to prior year’s </a:t>
            </a:r>
            <a:r>
              <a:rPr lang="en-US" altLang="en-US" dirty="0" smtClean="0"/>
              <a:t>deductions</a:t>
            </a:r>
          </a:p>
          <a:p>
            <a:r>
              <a:rPr lang="en-US" altLang="en-US" dirty="0" smtClean="0"/>
              <a:t>Review for state adjustments</a:t>
            </a:r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Review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7192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9933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Explain why itemizing does or does not help</a:t>
            </a:r>
          </a:p>
          <a:p>
            <a:r>
              <a:rPr lang="en-US" altLang="en-US" smtClean="0"/>
              <a:t>Explain thresholds </a:t>
            </a:r>
          </a:p>
          <a:p>
            <a:pPr lvl="1"/>
            <a:r>
              <a:rPr lang="en-US" altLang="en-US" smtClean="0"/>
              <a:t>Medical expenses exceeding 7.5% of the taxpayer’s AGI are deductible</a:t>
            </a:r>
          </a:p>
          <a:p>
            <a:pPr lvl="1"/>
            <a:r>
              <a:rPr lang="en-US" altLang="en-US" smtClean="0"/>
              <a:t>Changes in tax law</a:t>
            </a:r>
          </a:p>
          <a:p>
            <a:r>
              <a:rPr lang="en-US" altLang="en-US" smtClean="0"/>
              <a:t>Remind of need to keep records and receipts</a:t>
            </a:r>
          </a:p>
          <a:p>
            <a:endParaRPr lang="en-US" altLang="en-US" dirty="0"/>
          </a:p>
        </p:txBody>
      </p:sp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 with Taxpayer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395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1B349F-43F7-449D-8FA1-8A537AAC36B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Intake/Interview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8203" y="3808073"/>
            <a:ext cx="10492873" cy="2135529"/>
          </a:xfrm>
        </p:spPr>
        <p:txBody>
          <a:bodyPr/>
          <a:lstStyle/>
          <a:p>
            <a:r>
              <a:rPr lang="en-US" altLang="en-US" dirty="0" smtClean="0"/>
              <a:t>Verify taxable income after standard deduction before itemizing</a:t>
            </a:r>
          </a:p>
          <a:p>
            <a:pPr lvl="1"/>
            <a:r>
              <a:rPr lang="en-US" altLang="en-US" dirty="0" smtClean="0"/>
              <a:t>State return may benefit from itemized deductions 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0213" y="2010949"/>
            <a:ext cx="8531574" cy="1451149"/>
            <a:chOff x="1830213" y="2172997"/>
            <a:chExt cx="8531574" cy="1451149"/>
          </a:xfrm>
        </p:grpSpPr>
        <p:pic>
          <p:nvPicPr>
            <p:cNvPr id="1229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1149" y="2172997"/>
              <a:ext cx="8469707" cy="339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213" y="2595998"/>
              <a:ext cx="8531574" cy="102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02881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1163-7D5D-40EB-8949-389AF65CD1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Itemized Deductions</a:t>
            </a:r>
            <a:endParaRPr lang="en-US" altLang="en-US" dirty="0"/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4283875" y="2680098"/>
            <a:ext cx="278368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endParaRPr lang="en-US" altLang="en-US" sz="1050" b="0" dirty="0"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100358" name="Text Box 5"/>
          <p:cNvSpPr txBox="1">
            <a:spLocks noChangeArrowheads="1"/>
          </p:cNvSpPr>
          <p:nvPr/>
        </p:nvSpPr>
        <p:spPr bwMode="auto">
          <a:xfrm>
            <a:off x="3581400" y="2743206"/>
            <a:ext cx="2571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en-US" sz="36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Questions</a:t>
            </a:r>
            <a:r>
              <a:rPr lang="en-US" altLang="en-US" sz="27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00359" name="Text Box 6"/>
          <p:cNvSpPr txBox="1">
            <a:spLocks noChangeArrowheads="1"/>
          </p:cNvSpPr>
          <p:nvPr/>
        </p:nvSpPr>
        <p:spPr bwMode="auto">
          <a:xfrm>
            <a:off x="5924550" y="4000506"/>
            <a:ext cx="2914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en-US" sz="36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Comments?</a:t>
            </a:r>
            <a:endParaRPr lang="en-US" altLang="en-US" sz="3200" dirty="0">
              <a:solidFill>
                <a:srgbClr val="00000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pic>
        <p:nvPicPr>
          <p:cNvPr id="1003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78246" y="2476506"/>
            <a:ext cx="1103709" cy="1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40939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State Purposes, Maybe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Deductions</a:t>
            </a:r>
            <a:br>
              <a:rPr lang="en-US" dirty="0" smtClean="0"/>
            </a:br>
            <a:r>
              <a:rPr lang="en-US" dirty="0" smtClean="0"/>
              <a:t>(old subject to 2% of AGI)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70626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42</a:t>
            </a:fld>
            <a:endParaRPr lang="en-US" altLang="en-US" dirty="0"/>
          </a:p>
        </p:txBody>
      </p:sp>
      <p:sp>
        <p:nvSpPr>
          <p:cNvPr id="8806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Unreimbursed employee expenses</a:t>
            </a:r>
          </a:p>
          <a:p>
            <a:pPr lvl="1"/>
            <a:r>
              <a:rPr lang="en-US" altLang="en-US" dirty="0" smtClean="0"/>
              <a:t>Uniforms, job hunting, union dues, etc.</a:t>
            </a:r>
          </a:p>
          <a:p>
            <a:pPr lvl="1"/>
            <a:r>
              <a:rPr lang="en-US" altLang="en-US" dirty="0" smtClean="0"/>
              <a:t>Use Form 2106 for mileage at standard rate or travel</a:t>
            </a:r>
          </a:p>
          <a:p>
            <a:pPr lvl="1"/>
            <a:r>
              <a:rPr lang="en-US" dirty="0" smtClean="0"/>
              <a:t>Business entertainment</a:t>
            </a:r>
          </a:p>
          <a:p>
            <a:pPr lvl="1"/>
            <a:r>
              <a:rPr lang="en-US" dirty="0"/>
              <a:t>Work related </a:t>
            </a:r>
            <a:r>
              <a:rPr lang="en-US" dirty="0" smtClean="0"/>
              <a:t>education (if not claimed for </a:t>
            </a:r>
            <a:r>
              <a:rPr lang="en-US" dirty="0"/>
              <a:t>Lifetime Learning </a:t>
            </a:r>
            <a:r>
              <a:rPr lang="en-US" dirty="0" smtClean="0"/>
              <a:t>credit)</a:t>
            </a:r>
          </a:p>
          <a:p>
            <a:r>
              <a:rPr lang="en-US" dirty="0" smtClean="0"/>
              <a:t>Special rules apply for performing artists – Out Of Scope</a:t>
            </a:r>
            <a:endParaRPr lang="en-US" dirty="0"/>
          </a:p>
        </p:txBody>
      </p:sp>
      <p:sp>
        <p:nvSpPr>
          <p:cNvPr id="88066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Unreimbursed Employee Expenses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1142802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Tax Year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43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To produce or collect income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Investment </a:t>
            </a:r>
            <a:r>
              <a:rPr lang="en-US" dirty="0"/>
              <a:t>management fees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Investment training – but not on cruise ships</a:t>
            </a:r>
          </a:p>
          <a:p>
            <a:pPr>
              <a:lnSpc>
                <a:spcPct val="110000"/>
              </a:lnSpc>
            </a:pPr>
            <a:r>
              <a:rPr lang="en-US" dirty="0"/>
              <a:t>Manage or maintain income-producing property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Safe deposit box holding securities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IRA trustee fee when paid outside of </a:t>
            </a:r>
            <a:r>
              <a:rPr lang="en-US" dirty="0" smtClean="0"/>
              <a:t>IRA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/>
              <a:t>paid within IRA, </a:t>
            </a:r>
            <a:r>
              <a:rPr lang="en-US" dirty="0" smtClean="0"/>
              <a:t>not </a:t>
            </a:r>
            <a:r>
              <a:rPr lang="en-US" dirty="0"/>
              <a:t>deductible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Production of (Taxable) Income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20688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Tax Year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44</a:t>
            </a:fld>
            <a:endParaRPr lang="en-US" altLang="en-US" dirty="0"/>
          </a:p>
        </p:txBody>
      </p:sp>
      <p:sp>
        <p:nvSpPr>
          <p:cNvPr id="92165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Cost to produce or collect taxable income, example: legal fees to obtain social security benefits (e.g. survivor benefits)</a:t>
            </a:r>
          </a:p>
          <a:p>
            <a:pPr lvl="1"/>
            <a:r>
              <a:rPr lang="en-US" altLang="en-US" dirty="0"/>
              <a:t>Deductible to the extent the income is taxable</a:t>
            </a:r>
          </a:p>
          <a:p>
            <a:pPr lvl="1"/>
            <a:r>
              <a:rPr lang="en-US" altLang="en-US" dirty="0"/>
              <a:t>If 85% of SS benefit is taxable, 85% of legal fee is deductible</a:t>
            </a:r>
          </a:p>
          <a:p>
            <a:pPr lvl="1"/>
            <a:r>
              <a:rPr lang="en-US" altLang="en-US" dirty="0"/>
              <a:t>If none of SS benefit is taxable, none of the legal fee is deductible</a:t>
            </a:r>
          </a:p>
        </p:txBody>
      </p:sp>
      <p:sp>
        <p:nvSpPr>
          <p:cNvPr id="3379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Production of Income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0548291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Tax Year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45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determine, contest, pay or claim a refund of any tax</a:t>
            </a:r>
          </a:p>
          <a:p>
            <a:pPr lvl="1"/>
            <a:r>
              <a:rPr lang="en-US" dirty="0"/>
              <a:t>Credit card service fee when paying tax by credit </a:t>
            </a:r>
            <a:r>
              <a:rPr lang="en-US" dirty="0" smtClean="0"/>
              <a:t>card</a:t>
            </a:r>
            <a:endParaRPr lang="en-US" dirty="0"/>
          </a:p>
          <a:p>
            <a:r>
              <a:rPr lang="en-US" dirty="0" smtClean="0"/>
              <a:t>Repayments </a:t>
            </a:r>
            <a:r>
              <a:rPr lang="en-US" dirty="0"/>
              <a:t>of </a:t>
            </a:r>
            <a:r>
              <a:rPr lang="en-US" dirty="0" smtClean="0"/>
              <a:t>previously taxed income of less than $3,000,  </a:t>
            </a:r>
            <a:r>
              <a:rPr lang="en-US" dirty="0"/>
              <a:t>e.g. unemployment </a:t>
            </a:r>
            <a:r>
              <a:rPr lang="en-US" dirty="0" smtClean="0"/>
              <a:t>benefits</a:t>
            </a:r>
          </a:p>
          <a:p>
            <a:r>
              <a:rPr lang="en-US" altLang="en-US" dirty="0" smtClean="0"/>
              <a:t>Tax </a:t>
            </a:r>
            <a:r>
              <a:rPr lang="en-US" altLang="en-US" dirty="0"/>
              <a:t>preparation </a:t>
            </a:r>
            <a:r>
              <a:rPr lang="en-US" altLang="en-US" dirty="0" smtClean="0"/>
              <a:t>fees</a:t>
            </a:r>
          </a:p>
          <a:p>
            <a:r>
              <a:rPr lang="en-US" altLang="en-US" dirty="0" smtClean="0"/>
              <a:t>Loss on termination of traditional or Roth IRA</a:t>
            </a:r>
          </a:p>
          <a:p>
            <a:r>
              <a:rPr lang="en-US" altLang="en-US" dirty="0" smtClean="0"/>
              <a:t>Loss on termination of annuity (where annuitant is alive)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smtClean="0"/>
              <a:t>2% Miscellaneous Deductions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06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4341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Medical or dental expenses</a:t>
            </a:r>
          </a:p>
          <a:p>
            <a:r>
              <a:rPr lang="en-US" altLang="en-US" smtClean="0"/>
              <a:t>Taxes</a:t>
            </a:r>
          </a:p>
          <a:p>
            <a:r>
              <a:rPr lang="en-US" altLang="en-US" smtClean="0"/>
              <a:t>Interest </a:t>
            </a:r>
          </a:p>
          <a:p>
            <a:r>
              <a:rPr lang="en-US" altLang="en-US" smtClean="0"/>
              <a:t>Gifts to charity</a:t>
            </a:r>
          </a:p>
          <a:p>
            <a:r>
              <a:rPr lang="en-US" altLang="en-US" smtClean="0"/>
              <a:t>Casualty and theft losses – Out of Scope</a:t>
            </a:r>
          </a:p>
          <a:p>
            <a:r>
              <a:rPr lang="en-US" altLang="en-US" smtClean="0"/>
              <a:t>Other itemized deductions</a:t>
            </a:r>
            <a:endParaRPr lang="en-US" altLang="en-US" dirty="0"/>
          </a:p>
        </p:txBody>
      </p:sp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Possible Itemized Deductions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17654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638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Refer individuals with the following to paid </a:t>
            </a:r>
            <a:r>
              <a:rPr lang="en-US" altLang="en-US" dirty="0"/>
              <a:t>preparer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Investment interest </a:t>
            </a:r>
            <a:r>
              <a:rPr lang="en-US" altLang="en-US" dirty="0" smtClean="0"/>
              <a:t>expense, e.g. margin interest on brokerage statement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Charitable </a:t>
            </a:r>
            <a:r>
              <a:rPr lang="en-US" altLang="en-US" dirty="0"/>
              <a:t>contribution carryover from a prior year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or </a:t>
            </a:r>
            <a:r>
              <a:rPr lang="en-US" altLang="en-US" dirty="0"/>
              <a:t>created in the current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Noncash donations exceeding $</a:t>
            </a:r>
            <a:r>
              <a:rPr lang="en-US" altLang="en-US" dirty="0" smtClean="0"/>
              <a:t>5,000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Vehicle donation exceeding $500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Casualties </a:t>
            </a:r>
            <a:r>
              <a:rPr lang="en-US" altLang="en-US" dirty="0"/>
              <a:t>or theft losses</a:t>
            </a:r>
          </a:p>
          <a:p>
            <a:pPr lvl="1">
              <a:lnSpc>
                <a:spcPct val="110000"/>
              </a:lnSpc>
            </a:pPr>
            <a:endParaRPr lang="en-US" altLang="en-US" dirty="0"/>
          </a:p>
          <a:p>
            <a:pPr lvl="1"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Limitations on Scope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9479666" y="1171837"/>
            <a:ext cx="1701478" cy="413897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Scope Manual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715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Medical expenses include </a:t>
            </a:r>
          </a:p>
          <a:p>
            <a:pPr lvl="1"/>
            <a:r>
              <a:rPr lang="en-US" dirty="0"/>
              <a:t>Diagnosis, cure, mitigation, treatment, or prevention of disease</a:t>
            </a:r>
          </a:p>
          <a:p>
            <a:pPr lvl="1"/>
            <a:r>
              <a:rPr lang="en-US" dirty="0"/>
              <a:t>Treatments affecting any part or function of body</a:t>
            </a:r>
          </a:p>
          <a:p>
            <a:pPr lvl="1"/>
            <a:r>
              <a:rPr lang="en-US" dirty="0"/>
              <a:t>Equipment, supplies, and diagnostic devices</a:t>
            </a:r>
          </a:p>
          <a:p>
            <a:pPr lvl="1"/>
            <a:r>
              <a:rPr lang="en-US" dirty="0"/>
              <a:t>Premiums for insurance that covers medical care</a:t>
            </a:r>
          </a:p>
          <a:p>
            <a:pPr lvl="1"/>
            <a:r>
              <a:rPr lang="en-US" dirty="0"/>
              <a:t>Long-term care insurance premiums (limited)</a:t>
            </a:r>
          </a:p>
          <a:p>
            <a:pPr lvl="1"/>
            <a:r>
              <a:rPr lang="en-US" dirty="0"/>
              <a:t>Transportation/travel to get medical </a:t>
            </a:r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Home improvements needed for mobility or medical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 list of items included or not included in Pub 4012, Tab F</a:t>
            </a:r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Expenses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734311" y="1171837"/>
            <a:ext cx="1747777" cy="390747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P 4012 Tab F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062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Not all “</a:t>
            </a:r>
            <a:r>
              <a:rPr lang="en-US" altLang="en-US" dirty="0" smtClean="0"/>
              <a:t>medical” expenses </a:t>
            </a:r>
            <a:r>
              <a:rPr lang="en-US" altLang="en-US" dirty="0"/>
              <a:t>qualify </a:t>
            </a:r>
          </a:p>
          <a:p>
            <a:r>
              <a:rPr lang="en-US" altLang="en-US" dirty="0"/>
              <a:t>Examples of not qualified expenses:</a:t>
            </a:r>
          </a:p>
          <a:p>
            <a:pPr lvl="1"/>
            <a:r>
              <a:rPr lang="en-US" altLang="en-US" dirty="0"/>
              <a:t>Cosmetic surgery</a:t>
            </a:r>
          </a:p>
          <a:p>
            <a:pPr lvl="1"/>
            <a:r>
              <a:rPr lang="en-US" altLang="en-US" dirty="0"/>
              <a:t>Funeral or burial expenses</a:t>
            </a:r>
          </a:p>
          <a:p>
            <a:pPr lvl="1"/>
            <a:r>
              <a:rPr lang="en-US" altLang="en-US" dirty="0"/>
              <a:t>Nonprescription </a:t>
            </a:r>
            <a:r>
              <a:rPr lang="en-US" altLang="en-US" dirty="0" smtClean="0"/>
              <a:t>drugs, except insulin or over-the-counter drugs with prescription</a:t>
            </a:r>
          </a:p>
          <a:p>
            <a:pPr lvl="1"/>
            <a:r>
              <a:rPr lang="en-US" altLang="en-US" dirty="0"/>
              <a:t>Weight loss program </a:t>
            </a:r>
            <a:r>
              <a:rPr lang="en-US" altLang="en-US" b="1" dirty="0"/>
              <a:t>not</a:t>
            </a:r>
            <a:r>
              <a:rPr lang="en-US" altLang="en-US" dirty="0"/>
              <a:t> prescribed</a:t>
            </a:r>
          </a:p>
          <a:p>
            <a:pPr lvl="1"/>
            <a:r>
              <a:rPr lang="en-US" altLang="en-US" dirty="0"/>
              <a:t>Diet food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Expenses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47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Tax Year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10064357" cy="43384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Must be paid during tax year</a:t>
            </a:r>
          </a:p>
          <a:p>
            <a:pPr lvl="1"/>
            <a:r>
              <a:rPr lang="en-US" dirty="0"/>
              <a:t>Cannot be reimbursed </a:t>
            </a:r>
            <a:r>
              <a:rPr lang="en-US" dirty="0" smtClean="0"/>
              <a:t>expenses, </a:t>
            </a:r>
            <a:r>
              <a:rPr lang="en-US" dirty="0"/>
              <a:t>including </a:t>
            </a:r>
            <a:r>
              <a:rPr lang="en-US" dirty="0" smtClean="0"/>
              <a:t>reimbursement from a health savings account (HSA)</a:t>
            </a:r>
            <a:endParaRPr lang="en-US" dirty="0"/>
          </a:p>
          <a:p>
            <a:r>
              <a:rPr lang="en-US" dirty="0"/>
              <a:t>Only for taxpayer, spouse, </a:t>
            </a:r>
            <a:r>
              <a:rPr lang="en-US" dirty="0" smtClean="0"/>
              <a:t>or dependents</a:t>
            </a:r>
          </a:p>
          <a:p>
            <a:pPr lvl="1"/>
            <a:r>
              <a:rPr lang="en-US" dirty="0" smtClean="0"/>
              <a:t>Can claim medical for individual </a:t>
            </a:r>
            <a:r>
              <a:rPr lang="en-US" dirty="0"/>
              <a:t>that </a:t>
            </a:r>
            <a:r>
              <a:rPr lang="en-US" b="1" dirty="0"/>
              <a:t>would have been </a:t>
            </a:r>
            <a:r>
              <a:rPr lang="en-US" dirty="0" smtClean="0"/>
              <a:t>a dependent were it not for</a:t>
            </a:r>
          </a:p>
          <a:p>
            <a:pPr lvl="2"/>
            <a:r>
              <a:rPr lang="en-US" dirty="0" smtClean="0"/>
              <a:t>Gross income test </a:t>
            </a:r>
            <a:r>
              <a:rPr lang="en-US" b="1" dirty="0" smtClean="0"/>
              <a:t>or</a:t>
            </a:r>
          </a:p>
          <a:p>
            <a:pPr lvl="2"/>
            <a:r>
              <a:rPr lang="en-US" dirty="0" smtClean="0"/>
              <a:t>Taxpayer dependent of another</a:t>
            </a:r>
          </a:p>
          <a:p>
            <a:pPr lvl="1"/>
            <a:r>
              <a:rPr lang="en-US" dirty="0" smtClean="0"/>
              <a:t>Parent can claim medical for child even though not claiming child as dependent (rules for divorced or separated parents)</a:t>
            </a:r>
          </a:p>
          <a:p>
            <a:r>
              <a:rPr lang="en-US" dirty="0" smtClean="0"/>
              <a:t>2018 medical mileage 18¢ per mile</a:t>
            </a:r>
            <a:endParaRPr lang="en-US" dirty="0"/>
          </a:p>
        </p:txBody>
      </p:sp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Expenses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26927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AARPF PPTX Template Wide v3.potx" id="{09A11800-1FAA-4462-9884-8560C81008AD}" vid="{C6F55885-FEB7-4C60-8FC5-DEB160FF1D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 v3</Template>
  <TotalTime>0</TotalTime>
  <Words>2631</Words>
  <Application>Microsoft Macintosh PowerPoint</Application>
  <PresentationFormat>Custom</PresentationFormat>
  <Paragraphs>499</Paragraphs>
  <Slides>45</Slides>
  <Notes>39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AARPF PPTX Template Wide</vt:lpstr>
      <vt:lpstr>Itemized Deductions </vt:lpstr>
      <vt:lpstr>Deductions </vt:lpstr>
      <vt:lpstr>Deductions</vt:lpstr>
      <vt:lpstr>Intake/Interview</vt:lpstr>
      <vt:lpstr>Possible Itemized Deductions</vt:lpstr>
      <vt:lpstr>Limitations on Scope</vt:lpstr>
      <vt:lpstr>Medical Expenses</vt:lpstr>
      <vt:lpstr>Medical Expenses </vt:lpstr>
      <vt:lpstr>Medical Expenses</vt:lpstr>
      <vt:lpstr>Medical Expenses</vt:lpstr>
      <vt:lpstr>Medical Deduction Quiz</vt:lpstr>
      <vt:lpstr>Deductible Taxes</vt:lpstr>
      <vt:lpstr>Deductible Taxes</vt:lpstr>
      <vt:lpstr>State and Local Taxes</vt:lpstr>
      <vt:lpstr>State Sales Tax</vt:lpstr>
      <vt:lpstr>Deductible Taxes</vt:lpstr>
      <vt:lpstr>Other Deductible Taxes</vt:lpstr>
      <vt:lpstr>Non-Deductible Taxes</vt:lpstr>
      <vt:lpstr>Home Mortgage Interest Deduction</vt:lpstr>
      <vt:lpstr>Home Mortgage Interest – New Debt</vt:lpstr>
      <vt:lpstr>Home Mortgage Interest Deduction</vt:lpstr>
      <vt:lpstr>Home Equity Debt</vt:lpstr>
      <vt:lpstr>Mortgage Insurance</vt:lpstr>
      <vt:lpstr>Reverse Mortgages</vt:lpstr>
      <vt:lpstr>Non-Deductible Items</vt:lpstr>
      <vt:lpstr>Gifts to Charity </vt:lpstr>
      <vt:lpstr>Gifts to Charity – Required Documentation </vt:lpstr>
      <vt:lpstr>Gifts to Charity – Required Documentation  </vt:lpstr>
      <vt:lpstr>Gifts to Charity</vt:lpstr>
      <vt:lpstr>Gifts to Charity</vt:lpstr>
      <vt:lpstr>Gifts to Charity </vt:lpstr>
      <vt:lpstr>Gifts to Charity - Limits</vt:lpstr>
      <vt:lpstr>Non-Cash Contributions More than $500</vt:lpstr>
      <vt:lpstr>Non-Deductible Contributions</vt:lpstr>
      <vt:lpstr>Non-Deductible Contributions</vt:lpstr>
      <vt:lpstr>Miscellaneous Deductions</vt:lpstr>
      <vt:lpstr>Other Itemized Deductions Not Subject to 2%</vt:lpstr>
      <vt:lpstr>Quality Review</vt:lpstr>
      <vt:lpstr>Summary with Taxpayer</vt:lpstr>
      <vt:lpstr>Itemized Deductions</vt:lpstr>
      <vt:lpstr>Miscellaneous Deductions (old subject to 2% of AGI)</vt:lpstr>
      <vt:lpstr>Unreimbursed Employee Expenses</vt:lpstr>
      <vt:lpstr>For the Production of (Taxable) Income</vt:lpstr>
      <vt:lpstr>For the Production of Income</vt:lpstr>
      <vt:lpstr>Other 2% Miscellaneous Deductions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2018-12-01T18:17:35Z</dcterms:created>
  <dcterms:modified xsi:type="dcterms:W3CDTF">2018-12-01T18:19:02Z</dcterms:modified>
</cp:coreProperties>
</file>